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6858000" cy="9144000" type="letter"/>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52"/>
  </p:normalViewPr>
  <p:slideViewPr>
    <p:cSldViewPr snapToGrid="0">
      <p:cViewPr varScale="1">
        <p:scale>
          <a:sx n="87" d="100"/>
          <a:sy n="87" d="100"/>
        </p:scale>
        <p:origin x="17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DFE553-7E26-F64D-BFC7-B45A600FFA9A}" type="datetimeFigureOut">
              <a:rPr lang="en-US" smtClean="0"/>
              <a:t>3/30/25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CC4F6-0835-F342-A3D8-81DE4B6BBA73}" type="slidenum">
              <a:rPr lang="en-US" smtClean="0"/>
              <a:t>‹#›</a:t>
            </a:fld>
            <a:endParaRPr lang="en-US"/>
          </a:p>
        </p:txBody>
      </p:sp>
    </p:spTree>
    <p:extLst>
      <p:ext uri="{BB962C8B-B14F-4D97-AF65-F5344CB8AC3E}">
        <p14:creationId xmlns:p14="http://schemas.microsoft.com/office/powerpoint/2010/main" val="293725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DFE553-7E26-F64D-BFC7-B45A600FFA9A}" type="datetimeFigureOut">
              <a:rPr lang="en-US" smtClean="0"/>
              <a:t>3/30/25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CC4F6-0835-F342-A3D8-81DE4B6BBA73}" type="slidenum">
              <a:rPr lang="en-US" smtClean="0"/>
              <a:t>‹#›</a:t>
            </a:fld>
            <a:endParaRPr lang="en-US"/>
          </a:p>
        </p:txBody>
      </p:sp>
    </p:spTree>
    <p:extLst>
      <p:ext uri="{BB962C8B-B14F-4D97-AF65-F5344CB8AC3E}">
        <p14:creationId xmlns:p14="http://schemas.microsoft.com/office/powerpoint/2010/main" val="2449424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DFE553-7E26-F64D-BFC7-B45A600FFA9A}" type="datetimeFigureOut">
              <a:rPr lang="en-US" smtClean="0"/>
              <a:t>3/30/25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CC4F6-0835-F342-A3D8-81DE4B6BBA73}" type="slidenum">
              <a:rPr lang="en-US" smtClean="0"/>
              <a:t>‹#›</a:t>
            </a:fld>
            <a:endParaRPr lang="en-US"/>
          </a:p>
        </p:txBody>
      </p:sp>
    </p:spTree>
    <p:extLst>
      <p:ext uri="{BB962C8B-B14F-4D97-AF65-F5344CB8AC3E}">
        <p14:creationId xmlns:p14="http://schemas.microsoft.com/office/powerpoint/2010/main" val="321828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DFE553-7E26-F64D-BFC7-B45A600FFA9A}" type="datetimeFigureOut">
              <a:rPr lang="en-US" smtClean="0"/>
              <a:t>3/30/25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CC4F6-0835-F342-A3D8-81DE4B6BBA73}" type="slidenum">
              <a:rPr lang="en-US" smtClean="0"/>
              <a:t>‹#›</a:t>
            </a:fld>
            <a:endParaRPr lang="en-US"/>
          </a:p>
        </p:txBody>
      </p:sp>
    </p:spTree>
    <p:extLst>
      <p:ext uri="{BB962C8B-B14F-4D97-AF65-F5344CB8AC3E}">
        <p14:creationId xmlns:p14="http://schemas.microsoft.com/office/powerpoint/2010/main" val="2615625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DFE553-7E26-F64D-BFC7-B45A600FFA9A}" type="datetimeFigureOut">
              <a:rPr lang="en-US" smtClean="0"/>
              <a:t>3/30/25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CC4F6-0835-F342-A3D8-81DE4B6BBA73}" type="slidenum">
              <a:rPr lang="en-US" smtClean="0"/>
              <a:t>‹#›</a:t>
            </a:fld>
            <a:endParaRPr lang="en-US"/>
          </a:p>
        </p:txBody>
      </p:sp>
    </p:spTree>
    <p:extLst>
      <p:ext uri="{BB962C8B-B14F-4D97-AF65-F5344CB8AC3E}">
        <p14:creationId xmlns:p14="http://schemas.microsoft.com/office/powerpoint/2010/main" val="2591267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DFE553-7E26-F64D-BFC7-B45A600FFA9A}" type="datetimeFigureOut">
              <a:rPr lang="en-US" smtClean="0"/>
              <a:t>3/30/25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CC4F6-0835-F342-A3D8-81DE4B6BBA73}" type="slidenum">
              <a:rPr lang="en-US" smtClean="0"/>
              <a:t>‹#›</a:t>
            </a:fld>
            <a:endParaRPr lang="en-US"/>
          </a:p>
        </p:txBody>
      </p:sp>
    </p:spTree>
    <p:extLst>
      <p:ext uri="{BB962C8B-B14F-4D97-AF65-F5344CB8AC3E}">
        <p14:creationId xmlns:p14="http://schemas.microsoft.com/office/powerpoint/2010/main" val="390434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DFE553-7E26-F64D-BFC7-B45A600FFA9A}" type="datetimeFigureOut">
              <a:rPr lang="en-US" smtClean="0"/>
              <a:t>3/30/25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3CC4F6-0835-F342-A3D8-81DE4B6BBA73}" type="slidenum">
              <a:rPr lang="en-US" smtClean="0"/>
              <a:t>‹#›</a:t>
            </a:fld>
            <a:endParaRPr lang="en-US"/>
          </a:p>
        </p:txBody>
      </p:sp>
    </p:spTree>
    <p:extLst>
      <p:ext uri="{BB962C8B-B14F-4D97-AF65-F5344CB8AC3E}">
        <p14:creationId xmlns:p14="http://schemas.microsoft.com/office/powerpoint/2010/main" val="465048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DFE553-7E26-F64D-BFC7-B45A600FFA9A}" type="datetimeFigureOut">
              <a:rPr lang="en-US" smtClean="0"/>
              <a:t>3/30/25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3CC4F6-0835-F342-A3D8-81DE4B6BBA73}" type="slidenum">
              <a:rPr lang="en-US" smtClean="0"/>
              <a:t>‹#›</a:t>
            </a:fld>
            <a:endParaRPr lang="en-US"/>
          </a:p>
        </p:txBody>
      </p:sp>
    </p:spTree>
    <p:extLst>
      <p:ext uri="{BB962C8B-B14F-4D97-AF65-F5344CB8AC3E}">
        <p14:creationId xmlns:p14="http://schemas.microsoft.com/office/powerpoint/2010/main" val="35519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FE553-7E26-F64D-BFC7-B45A600FFA9A}" type="datetimeFigureOut">
              <a:rPr lang="en-US" smtClean="0"/>
              <a:t>3/30/25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3CC4F6-0835-F342-A3D8-81DE4B6BBA73}" type="slidenum">
              <a:rPr lang="en-US" smtClean="0"/>
              <a:t>‹#›</a:t>
            </a:fld>
            <a:endParaRPr lang="en-US"/>
          </a:p>
        </p:txBody>
      </p:sp>
    </p:spTree>
    <p:extLst>
      <p:ext uri="{BB962C8B-B14F-4D97-AF65-F5344CB8AC3E}">
        <p14:creationId xmlns:p14="http://schemas.microsoft.com/office/powerpoint/2010/main" val="94808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CDFE553-7E26-F64D-BFC7-B45A600FFA9A}" type="datetimeFigureOut">
              <a:rPr lang="en-US" smtClean="0"/>
              <a:t>3/30/25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CC4F6-0835-F342-A3D8-81DE4B6BBA73}" type="slidenum">
              <a:rPr lang="en-US" smtClean="0"/>
              <a:t>‹#›</a:t>
            </a:fld>
            <a:endParaRPr lang="en-US"/>
          </a:p>
        </p:txBody>
      </p:sp>
    </p:spTree>
    <p:extLst>
      <p:ext uri="{BB962C8B-B14F-4D97-AF65-F5344CB8AC3E}">
        <p14:creationId xmlns:p14="http://schemas.microsoft.com/office/powerpoint/2010/main" val="2604433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CDFE553-7E26-F64D-BFC7-B45A600FFA9A}" type="datetimeFigureOut">
              <a:rPr lang="en-US" smtClean="0"/>
              <a:t>3/30/25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CC4F6-0835-F342-A3D8-81DE4B6BBA73}" type="slidenum">
              <a:rPr lang="en-US" smtClean="0"/>
              <a:t>‹#›</a:t>
            </a:fld>
            <a:endParaRPr lang="en-US"/>
          </a:p>
        </p:txBody>
      </p:sp>
    </p:spTree>
    <p:extLst>
      <p:ext uri="{BB962C8B-B14F-4D97-AF65-F5344CB8AC3E}">
        <p14:creationId xmlns:p14="http://schemas.microsoft.com/office/powerpoint/2010/main" val="597559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ACDFE553-7E26-F64D-BFC7-B45A600FFA9A}" type="datetimeFigureOut">
              <a:rPr lang="en-US" smtClean="0"/>
              <a:t>3/30/25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613CC4F6-0835-F342-A3D8-81DE4B6BBA73}" type="slidenum">
              <a:rPr lang="en-US" smtClean="0"/>
              <a:t>‹#›</a:t>
            </a:fld>
            <a:endParaRPr lang="en-US"/>
          </a:p>
        </p:txBody>
      </p:sp>
    </p:spTree>
    <p:extLst>
      <p:ext uri="{BB962C8B-B14F-4D97-AF65-F5344CB8AC3E}">
        <p14:creationId xmlns:p14="http://schemas.microsoft.com/office/powerpoint/2010/main" val="38043560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in a field of lavender&#10;&#10;AI-generated content may be incorrect.">
            <a:extLst>
              <a:ext uri="{FF2B5EF4-FFF2-40B4-BE49-F238E27FC236}">
                <a16:creationId xmlns:a16="http://schemas.microsoft.com/office/drawing/2014/main" id="{8E0BC1AA-0020-B344-31D6-FD1FC0FEFECF}"/>
              </a:ext>
            </a:extLst>
          </p:cNvPr>
          <p:cNvPicPr>
            <a:picLocks noChangeAspect="1"/>
          </p:cNvPicPr>
          <p:nvPr/>
        </p:nvPicPr>
        <p:blipFill>
          <a:blip r:embed="rId2"/>
          <a:srcRect b="12354"/>
          <a:stretch/>
        </p:blipFill>
        <p:spPr>
          <a:xfrm>
            <a:off x="753323" y="107791"/>
            <a:ext cx="5526612" cy="2655228"/>
          </a:xfrm>
          <a:prstGeom prst="rect">
            <a:avLst/>
          </a:prstGeom>
        </p:spPr>
      </p:pic>
      <p:sp>
        <p:nvSpPr>
          <p:cNvPr id="4" name="TextBox 3">
            <a:extLst>
              <a:ext uri="{FF2B5EF4-FFF2-40B4-BE49-F238E27FC236}">
                <a16:creationId xmlns:a16="http://schemas.microsoft.com/office/drawing/2014/main" id="{FBCA144C-A8C0-3EA7-387E-DC4246FA96E9}"/>
              </a:ext>
            </a:extLst>
          </p:cNvPr>
          <p:cNvSpPr txBox="1"/>
          <p:nvPr/>
        </p:nvSpPr>
        <p:spPr>
          <a:xfrm>
            <a:off x="665694" y="2046550"/>
            <a:ext cx="5564410" cy="646331"/>
          </a:xfrm>
          <a:prstGeom prst="rect">
            <a:avLst/>
          </a:prstGeom>
          <a:noFill/>
        </p:spPr>
        <p:txBody>
          <a:bodyPr wrap="square" rtlCol="0">
            <a:spAutoFit/>
          </a:bodyPr>
          <a:lstStyle/>
          <a:p>
            <a:pPr algn="ctr"/>
            <a:r>
              <a:rPr lang="en-US" b="1" dirty="0">
                <a:solidFill>
                  <a:schemeClr val="bg1"/>
                </a:solidFill>
              </a:rPr>
              <a:t>Painting in Provence, France Workshop</a:t>
            </a:r>
          </a:p>
          <a:p>
            <a:pPr algn="ctr"/>
            <a:r>
              <a:rPr lang="en-US" b="1" dirty="0">
                <a:solidFill>
                  <a:schemeClr val="bg1"/>
                </a:solidFill>
              </a:rPr>
              <a:t>Bernie Dellario Instructor June 18-25, 2026</a:t>
            </a:r>
          </a:p>
        </p:txBody>
      </p:sp>
      <p:sp>
        <p:nvSpPr>
          <p:cNvPr id="11" name="TextBox 10">
            <a:extLst>
              <a:ext uri="{FF2B5EF4-FFF2-40B4-BE49-F238E27FC236}">
                <a16:creationId xmlns:a16="http://schemas.microsoft.com/office/drawing/2014/main" id="{592758F5-0F31-8A48-3064-08D9793B1BBC}"/>
              </a:ext>
            </a:extLst>
          </p:cNvPr>
          <p:cNvSpPr txBox="1"/>
          <p:nvPr/>
        </p:nvSpPr>
        <p:spPr>
          <a:xfrm>
            <a:off x="753323" y="2795142"/>
            <a:ext cx="4053790" cy="6241067"/>
          </a:xfrm>
          <a:prstGeom prst="rect">
            <a:avLst/>
          </a:prstGeom>
          <a:noFill/>
        </p:spPr>
        <p:txBody>
          <a:bodyPr wrap="square" rtlCol="0">
            <a:spAutoFit/>
          </a:bodyPr>
          <a:lstStyle/>
          <a:p>
            <a:pPr marL="0" marR="0">
              <a:lnSpc>
                <a:spcPct val="115000"/>
              </a:lnSpc>
              <a:spcAft>
                <a:spcPts val="800"/>
              </a:spcAft>
              <a:buNone/>
            </a:pPr>
            <a:r>
              <a:rPr lang="en-US" sz="1100" kern="0" dirty="0">
                <a:solidFill>
                  <a:srgbClr val="000000"/>
                </a:solidFill>
                <a:effectLst/>
                <a:ea typeface="Calibri" panose="020F0502020204030204" pitchFamily="34" charset="0"/>
                <a:cs typeface="`ô¸•ò"/>
              </a:rPr>
              <a:t>You are invited to join well-known artist Bernie Dellario on this instructional workshop taking place during the peak lavender season.  This will be an extraordinary small-group experience staying in a centuries-old villa in the heart of the picturesque </a:t>
            </a:r>
            <a:r>
              <a:rPr lang="en-US" sz="1100" kern="0" dirty="0" err="1">
                <a:solidFill>
                  <a:srgbClr val="000000"/>
                </a:solidFill>
                <a:effectLst/>
                <a:ea typeface="Calibri" panose="020F0502020204030204" pitchFamily="34" charset="0"/>
                <a:cs typeface="`ô¸•ò"/>
              </a:rPr>
              <a:t>Luberon</a:t>
            </a:r>
            <a:r>
              <a:rPr lang="en-US" sz="1100" kern="0" dirty="0">
                <a:solidFill>
                  <a:srgbClr val="000000"/>
                </a:solidFill>
                <a:effectLst/>
                <a:ea typeface="Calibri" panose="020F0502020204030204" pitchFamily="34" charset="0"/>
                <a:cs typeface="`ô¸•ò"/>
              </a:rPr>
              <a:t>.</a:t>
            </a:r>
            <a:endParaRPr lang="en-US" sz="1100" kern="100" dirty="0">
              <a:effectLst/>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100" kern="0" dirty="0">
                <a:solidFill>
                  <a:srgbClr val="000000"/>
                </a:solidFill>
                <a:effectLst/>
                <a:ea typeface="Calibri" panose="020F0502020204030204" pitchFamily="34" charset="0"/>
                <a:cs typeface="`ô¸•ò"/>
              </a:rPr>
              <a:t>This popular instructor has daily lessons and demos planned, and the small number of students</a:t>
            </a:r>
            <a:r>
              <a:rPr lang="en-US" sz="1100" kern="0" dirty="0">
                <a:solidFill>
                  <a:srgbClr val="000000"/>
                </a:solidFill>
                <a:ea typeface="Calibri" panose="020F0502020204030204" pitchFamily="34" charset="0"/>
                <a:cs typeface="`ô¸•ò"/>
              </a:rPr>
              <a:t>(</a:t>
            </a:r>
            <a:r>
              <a:rPr lang="en-US" sz="1100" kern="0" dirty="0">
                <a:solidFill>
                  <a:srgbClr val="000000"/>
                </a:solidFill>
                <a:effectLst/>
                <a:ea typeface="Calibri" panose="020F0502020204030204" pitchFamily="34" charset="0"/>
                <a:cs typeface="`ô¸•ò"/>
              </a:rPr>
              <a:t>10 max.) means plenty of quality time and instruction with Bernie. You will be able to paint right from the property. Offsite excursions include Pont Julien, the ancient Roman Bridge, the picturesque stone villages of Lacoste and </a:t>
            </a:r>
            <a:r>
              <a:rPr lang="en-US" sz="1100" kern="0" dirty="0" err="1">
                <a:solidFill>
                  <a:srgbClr val="000000"/>
                </a:solidFill>
                <a:effectLst/>
                <a:ea typeface="Calibri" panose="020F0502020204030204" pitchFamily="34" charset="0"/>
                <a:cs typeface="`ô¸•ò"/>
              </a:rPr>
              <a:t>Bonnieux</a:t>
            </a:r>
            <a:r>
              <a:rPr lang="en-US" sz="1100" kern="0" dirty="0">
                <a:solidFill>
                  <a:srgbClr val="000000"/>
                </a:solidFill>
                <a:effectLst/>
                <a:ea typeface="Calibri" panose="020F0502020204030204" pitchFamily="34" charset="0"/>
                <a:cs typeface="`ô¸•ò"/>
              </a:rPr>
              <a:t>, and </a:t>
            </a:r>
            <a:r>
              <a:rPr lang="en-US" sz="1100" kern="0" dirty="0" err="1">
                <a:solidFill>
                  <a:srgbClr val="000000"/>
                </a:solidFill>
                <a:effectLst/>
                <a:ea typeface="Calibri" panose="020F0502020204030204" pitchFamily="34" charset="0"/>
                <a:cs typeface="`ô¸•ò"/>
              </a:rPr>
              <a:t>Menerbes</a:t>
            </a:r>
            <a:r>
              <a:rPr lang="en-US" sz="1100" kern="0" dirty="0">
                <a:solidFill>
                  <a:srgbClr val="000000"/>
                </a:solidFill>
                <a:effectLst/>
                <a:ea typeface="Calibri" panose="020F0502020204030204" pitchFamily="34" charset="0"/>
                <a:cs typeface="`ô¸•ò"/>
              </a:rPr>
              <a:t> and the oldest market in Provence, Apt.</a:t>
            </a:r>
            <a:endParaRPr lang="en-US" sz="1100" kern="100" dirty="0">
              <a:effectLst/>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100" kern="0" dirty="0">
                <a:solidFill>
                  <a:srgbClr val="000000"/>
                </a:solidFill>
                <a:effectLst/>
                <a:ea typeface="Calibri" panose="020F0502020204030204" pitchFamily="34" charset="0"/>
                <a:cs typeface="`ô¸•ò"/>
              </a:rPr>
              <a:t>Focus on your art in an immersive and inspiring environment with like-minded friends and instruction that will move you forward in your artistic journey.</a:t>
            </a:r>
            <a:endParaRPr lang="en-US" sz="1100" kern="100" dirty="0">
              <a:effectLst/>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100" kern="0" dirty="0">
                <a:solidFill>
                  <a:srgbClr val="000000"/>
                </a:solidFill>
                <a:effectLst/>
                <a:ea typeface="Calibri" panose="020F0502020204030204" pitchFamily="34" charset="0"/>
                <a:cs typeface="`ô¸•ò"/>
              </a:rPr>
              <a:t>We offer a breakfast buffet daily that includes local seasonal fruit and other staples in addition to fresh croissant and bread </a:t>
            </a:r>
            <a:r>
              <a:rPr lang="en-US" sz="1100" kern="0" dirty="0">
                <a:solidFill>
                  <a:srgbClr val="000000"/>
                </a:solidFill>
                <a:ea typeface="Calibri" panose="020F0502020204030204" pitchFamily="34" charset="0"/>
                <a:cs typeface="`ô¸•ò"/>
              </a:rPr>
              <a:t>f</a:t>
            </a:r>
            <a:r>
              <a:rPr lang="en-US" sz="1100" kern="0" dirty="0">
                <a:solidFill>
                  <a:srgbClr val="000000"/>
                </a:solidFill>
                <a:effectLst/>
                <a:ea typeface="Calibri" panose="020F0502020204030204" pitchFamily="34" charset="0"/>
                <a:cs typeface="`ô¸•ò"/>
              </a:rPr>
              <a:t>rom the bakery every morning . One additional meal each day (either</a:t>
            </a:r>
            <a:r>
              <a:rPr lang="en-US" sz="1100" kern="100" dirty="0">
                <a:ea typeface="Calibri" panose="020F0502020204030204" pitchFamily="34" charset="0"/>
                <a:cs typeface="Times New Roman" panose="02020603050405020304" pitchFamily="18" charset="0"/>
              </a:rPr>
              <a:t> </a:t>
            </a:r>
            <a:r>
              <a:rPr lang="en-US" sz="1100" kern="0" dirty="0">
                <a:solidFill>
                  <a:srgbClr val="000000"/>
                </a:solidFill>
                <a:effectLst/>
                <a:ea typeface="Calibri" panose="020F0502020204030204" pitchFamily="34" charset="0"/>
                <a:cs typeface="`ô¸•ò"/>
              </a:rPr>
              <a:t>lunch or dinner prepared at home) is also included with nutritious, delicious food, and wine, or beverage of choice.</a:t>
            </a:r>
            <a:endParaRPr lang="en-US" sz="1100" kern="100" dirty="0">
              <a:effectLst/>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100" kern="0" dirty="0">
                <a:solidFill>
                  <a:srgbClr val="000000"/>
                </a:solidFill>
                <a:effectLst/>
                <a:ea typeface="Calibri" panose="020F0502020204030204" pitchFamily="34" charset="0"/>
                <a:cs typeface="`ô¸•ò"/>
              </a:rPr>
              <a:t>The cost for the workshop is $3500 per person.. This fee includes lodging (based on double occupancy) transfers to and from either the Marseille airport or Avignon train station. 2 meals per day, (breakfast daily plus lunch or dinner), and instruction daily</a:t>
            </a:r>
            <a:r>
              <a:rPr lang="en-US" sz="1100" kern="100" dirty="0">
                <a:ea typeface="Calibri" panose="020F0502020204030204" pitchFamily="34" charset="0"/>
                <a:cs typeface="Times New Roman" panose="02020603050405020304" pitchFamily="18" charset="0"/>
              </a:rPr>
              <a:t> </a:t>
            </a:r>
            <a:r>
              <a:rPr lang="en-US" sz="1100" kern="0" dirty="0">
                <a:solidFill>
                  <a:srgbClr val="000000"/>
                </a:solidFill>
                <a:effectLst/>
                <a:ea typeface="Calibri" panose="020F0502020204030204" pitchFamily="34" charset="0"/>
                <a:cs typeface="`ô¸•ò"/>
              </a:rPr>
              <a:t>with Bernard Dellario. Space is limited, so sign up soon! Please contact </a:t>
            </a:r>
            <a:r>
              <a:rPr lang="en-US" sz="1100" kern="0" dirty="0" err="1">
                <a:solidFill>
                  <a:srgbClr val="0563C2"/>
                </a:solidFill>
                <a:effectLst/>
                <a:ea typeface="Calibri" panose="020F0502020204030204" pitchFamily="34" charset="0"/>
                <a:cs typeface="`ô¸•ò"/>
              </a:rPr>
              <a:t>josievosoba@gmail.com</a:t>
            </a:r>
            <a:r>
              <a:rPr lang="en-US" sz="1100" kern="0" dirty="0">
                <a:solidFill>
                  <a:srgbClr val="0563C2"/>
                </a:solidFill>
                <a:effectLst/>
                <a:ea typeface="Calibri" panose="020F0502020204030204" pitchFamily="34" charset="0"/>
                <a:cs typeface="`ô¸•ò"/>
              </a:rPr>
              <a:t> </a:t>
            </a:r>
            <a:r>
              <a:rPr lang="en-US" sz="1100" kern="0" dirty="0">
                <a:solidFill>
                  <a:srgbClr val="000000"/>
                </a:solidFill>
                <a:effectLst/>
                <a:ea typeface="Calibri" panose="020F0502020204030204" pitchFamily="34" charset="0"/>
                <a:cs typeface="`ô¸•ò"/>
              </a:rPr>
              <a:t>to reserve your spot.  More details can be found on the website:</a:t>
            </a:r>
            <a:endParaRPr lang="en-US" sz="1100" kern="100" dirty="0">
              <a:effectLst/>
              <a:ea typeface="Calibri" panose="020F0502020204030204" pitchFamily="34" charset="0"/>
              <a:cs typeface="Times New Roman" panose="02020603050405020304" pitchFamily="18" charset="0"/>
            </a:endParaRPr>
          </a:p>
          <a:p>
            <a:pPr marL="0" marR="0" algn="ctr">
              <a:lnSpc>
                <a:spcPct val="115000"/>
              </a:lnSpc>
              <a:spcAft>
                <a:spcPts val="800"/>
              </a:spcAft>
            </a:pPr>
            <a:r>
              <a:rPr lang="en-US" sz="1100" kern="0" dirty="0" err="1">
                <a:solidFill>
                  <a:srgbClr val="000000"/>
                </a:solidFill>
                <a:effectLst/>
                <a:ea typeface="Calibri" panose="020F0502020204030204" pitchFamily="34" charset="0"/>
                <a:cs typeface="`ô¸•ò"/>
              </a:rPr>
              <a:t>www.lavenderandvine.net</a:t>
            </a:r>
            <a:endParaRPr lang="en-US" sz="1100" kern="100" dirty="0">
              <a:effectLst/>
              <a:ea typeface="Calibri" panose="020F0502020204030204" pitchFamily="34" charset="0"/>
              <a:cs typeface="Times New Roman" panose="02020603050405020304" pitchFamily="18" charset="0"/>
            </a:endParaRPr>
          </a:p>
        </p:txBody>
      </p:sp>
      <p:pic>
        <p:nvPicPr>
          <p:cNvPr id="13" name="Picture 12" descr="A person holding a picture&#10;&#10;AI-generated content may be incorrect.">
            <a:extLst>
              <a:ext uri="{FF2B5EF4-FFF2-40B4-BE49-F238E27FC236}">
                <a16:creationId xmlns:a16="http://schemas.microsoft.com/office/drawing/2014/main" id="{94B16C33-3C8F-984F-40C7-36D286E3E3F4}"/>
              </a:ext>
            </a:extLst>
          </p:cNvPr>
          <p:cNvPicPr>
            <a:picLocks noChangeAspect="1"/>
          </p:cNvPicPr>
          <p:nvPr/>
        </p:nvPicPr>
        <p:blipFill>
          <a:blip r:embed="rId3"/>
          <a:stretch>
            <a:fillRect/>
          </a:stretch>
        </p:blipFill>
        <p:spPr>
          <a:xfrm rot="5400000">
            <a:off x="4628084" y="3230166"/>
            <a:ext cx="1830879" cy="1373160"/>
          </a:xfrm>
          <a:prstGeom prst="rect">
            <a:avLst/>
          </a:prstGeom>
        </p:spPr>
      </p:pic>
      <p:pic>
        <p:nvPicPr>
          <p:cNvPr id="15" name="Picture 14" descr="A courtyard of a stone house&#10;&#10;AI-generated content may be incorrect.">
            <a:extLst>
              <a:ext uri="{FF2B5EF4-FFF2-40B4-BE49-F238E27FC236}">
                <a16:creationId xmlns:a16="http://schemas.microsoft.com/office/drawing/2014/main" id="{8D8158FA-4642-FEB1-A55C-B151DB9898E9}"/>
              </a:ext>
            </a:extLst>
          </p:cNvPr>
          <p:cNvPicPr>
            <a:picLocks noChangeAspect="1"/>
          </p:cNvPicPr>
          <p:nvPr/>
        </p:nvPicPr>
        <p:blipFill>
          <a:blip r:embed="rId4"/>
          <a:stretch>
            <a:fillRect/>
          </a:stretch>
        </p:blipFill>
        <p:spPr>
          <a:xfrm>
            <a:off x="4886004" y="5135676"/>
            <a:ext cx="1373162" cy="941815"/>
          </a:xfrm>
          <a:prstGeom prst="rect">
            <a:avLst/>
          </a:prstGeom>
        </p:spPr>
      </p:pic>
      <p:pic>
        <p:nvPicPr>
          <p:cNvPr id="17" name="Picture 16" descr="A painting of a field of lavender&#10;&#10;AI-generated content may be incorrect.">
            <a:extLst>
              <a:ext uri="{FF2B5EF4-FFF2-40B4-BE49-F238E27FC236}">
                <a16:creationId xmlns:a16="http://schemas.microsoft.com/office/drawing/2014/main" id="{9BF6FFA6-AF7F-AF30-E7DB-31C3983900BE}"/>
              </a:ext>
            </a:extLst>
          </p:cNvPr>
          <p:cNvPicPr>
            <a:picLocks noChangeAspect="1"/>
          </p:cNvPicPr>
          <p:nvPr/>
        </p:nvPicPr>
        <p:blipFill>
          <a:blip r:embed="rId5"/>
          <a:stretch>
            <a:fillRect/>
          </a:stretch>
        </p:blipFill>
        <p:spPr>
          <a:xfrm flipH="1">
            <a:off x="4856942" y="6380982"/>
            <a:ext cx="1422991" cy="1871098"/>
          </a:xfrm>
          <a:prstGeom prst="rect">
            <a:avLst/>
          </a:prstGeom>
        </p:spPr>
      </p:pic>
    </p:spTree>
    <p:extLst>
      <p:ext uri="{BB962C8B-B14F-4D97-AF65-F5344CB8AC3E}">
        <p14:creationId xmlns:p14="http://schemas.microsoft.com/office/powerpoint/2010/main" val="39675779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1462</TotalTime>
  <Words>298</Words>
  <Application>Microsoft Macintosh PowerPoint</Application>
  <PresentationFormat>Letter Paper (8.5x11 in)</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Beth Vosoba</dc:creator>
  <cp:lastModifiedBy>Beth Vosoba</cp:lastModifiedBy>
  <cp:revision>6</cp:revision>
  <cp:lastPrinted>2025-03-30T23:27:02Z</cp:lastPrinted>
  <dcterms:created xsi:type="dcterms:W3CDTF">2025-03-30T23:26:44Z</dcterms:created>
  <dcterms:modified xsi:type="dcterms:W3CDTF">2025-03-31T23:48:52Z</dcterms:modified>
</cp:coreProperties>
</file>